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269"/>
    <a:srgbClr val="25559B"/>
    <a:srgbClr val="C30E2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8FCD0-D803-9F0F-3386-0F8744C71790}" v="2" dt="2020-01-31T00:43:11.450"/>
    <p1510:client id="{34B29873-2D39-C2F6-2827-FEEB1178C268}" v="3" dt="2020-01-31T00:51:11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83" autoAdjust="0"/>
    <p:restoredTop sz="81461" autoAdjust="0"/>
  </p:normalViewPr>
  <p:slideViewPr>
    <p:cSldViewPr snapToGrid="0">
      <p:cViewPr varScale="1">
        <p:scale>
          <a:sx n="64" d="100"/>
          <a:sy n="64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32" Type="http://schemas.openxmlformats.org/officeDocument/2006/relationships/customXml" Target="../customXml/item3.xml"/><Relationship Id="rId5" Type="http://schemas.openxmlformats.org/officeDocument/2006/relationships/presProps" Target="presProps.xml"/><Relationship Id="rId28" Type="http://schemas.microsoft.com/office/2015/10/relationships/revisionInfo" Target="revisionInfo.xml"/><Relationship Id="rId31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G Tanner" userId="S::ctanner@jci.com::ee46b052-40d8-45a8-a74b-6bd1449a05a5" providerId="AD" clId="Web-{34B29873-2D39-C2F6-2827-FEEB1178C268}"/>
    <pc:docChg chg="modSld">
      <pc:chgData name="Robert G Tanner" userId="S::ctanner@jci.com::ee46b052-40d8-45a8-a74b-6bd1449a05a5" providerId="AD" clId="Web-{34B29873-2D39-C2F6-2827-FEEB1178C268}" dt="2020-01-31T00:51:11.677" v="2"/>
      <pc:docMkLst>
        <pc:docMk/>
      </pc:docMkLst>
      <pc:sldChg chg="mod modShow">
        <pc:chgData name="Robert G Tanner" userId="S::ctanner@jci.com::ee46b052-40d8-45a8-a74b-6bd1449a05a5" providerId="AD" clId="Web-{34B29873-2D39-C2F6-2827-FEEB1178C268}" dt="2020-01-31T00:50:28.724" v="0"/>
        <pc:sldMkLst>
          <pc:docMk/>
          <pc:sldMk cId="4074056888" sldId="294"/>
        </pc:sldMkLst>
      </pc:sldChg>
      <pc:sldChg chg="delAnim modAnim">
        <pc:chgData name="Robert G Tanner" userId="S::ctanner@jci.com::ee46b052-40d8-45a8-a74b-6bd1449a05a5" providerId="AD" clId="Web-{34B29873-2D39-C2F6-2827-FEEB1178C268}" dt="2020-01-31T00:51:11.677" v="2"/>
        <pc:sldMkLst>
          <pc:docMk/>
          <pc:sldMk cId="332247313" sldId="319"/>
        </pc:sldMkLst>
      </pc:sldChg>
    </pc:docChg>
  </pc:docChgLst>
  <pc:docChgLst>
    <pc:chgData name="Robert G Tanner" userId="S::ctanner@jci.com::ee46b052-40d8-45a8-a74b-6bd1449a05a5" providerId="AD" clId="Web-{1708FCD0-D803-9F0F-3386-0F8744C71790}"/>
    <pc:docChg chg="delSld sldOrd">
      <pc:chgData name="Robert G Tanner" userId="S::ctanner@jci.com::ee46b052-40d8-45a8-a74b-6bd1449a05a5" providerId="AD" clId="Web-{1708FCD0-D803-9F0F-3386-0F8744C71790}" dt="2020-01-31T00:43:11.450" v="1"/>
      <pc:docMkLst>
        <pc:docMk/>
      </pc:docMkLst>
      <pc:sldChg chg="ord">
        <pc:chgData name="Robert G Tanner" userId="S::ctanner@jci.com::ee46b052-40d8-45a8-a74b-6bd1449a05a5" providerId="AD" clId="Web-{1708FCD0-D803-9F0F-3386-0F8744C71790}" dt="2020-01-31T00:43:11.450" v="1"/>
        <pc:sldMkLst>
          <pc:docMk/>
          <pc:sldMk cId="547626183" sldId="307"/>
        </pc:sldMkLst>
      </pc:sldChg>
      <pc:sldChg chg="del">
        <pc:chgData name="Robert G Tanner" userId="S::ctanner@jci.com::ee46b052-40d8-45a8-a74b-6bd1449a05a5" providerId="AD" clId="Web-{1708FCD0-D803-9F0F-3386-0F8744C71790}" dt="2020-01-31T00:43:08.435" v="0"/>
        <pc:sldMkLst>
          <pc:docMk/>
          <pc:sldMk cId="2172761271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5F258-41DD-40FB-B498-95FEFE8018C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922E9-75C3-44D4-8890-FAA6B50BB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6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01A5-1682-4799-9741-E71F168718E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DF7C-DFB5-4989-8107-C4C92D0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01A5-1682-4799-9741-E71F168718E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DF7C-DFB5-4989-8107-C4C92D0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01A5-1682-4799-9741-E71F168718E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DF7C-DFB5-4989-8107-C4C92D0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39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01A5-1682-4799-9741-E71F168718E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DF7C-DFB5-4989-8107-C4C92D0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01A5-1682-4799-9741-E71F168718E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DF7C-DFB5-4989-8107-C4C92D0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01A5-1682-4799-9741-E71F168718E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DF7C-DFB5-4989-8107-C4C92D0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01A5-1682-4799-9741-E71F168718E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DF7C-DFB5-4989-8107-C4C92D0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01A5-1682-4799-9741-E71F168718E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DF7C-DFB5-4989-8107-C4C92D0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01A5-1682-4799-9741-E71F168718E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DF7C-DFB5-4989-8107-C4C92D0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01A5-1682-4799-9741-E71F168718E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DF7C-DFB5-4989-8107-C4C92D0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01A5-1682-4799-9741-E71F168718E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DF7C-DFB5-4989-8107-C4C92D0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101A5-1682-4799-9741-E71F168718E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DF7C-DFB5-4989-8107-C4C92D0C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1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:fade/>
      </p:transition>
    </mc:Choice>
    <mc:Fallback xmlns="">
      <p:transition spd="slow" advClick="0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E83EEF1-E2B8-6043-900E-2CBB48D8C521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496475"/>
          </a:solidFill>
          <a:ln>
            <a:solidFill>
              <a:srgbClr val="4964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721428" y="6505027"/>
            <a:ext cx="835692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F:\Quantech Word Template\QuanTech Logo_2c_White w_RGB_gradi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3" y="6354349"/>
            <a:ext cx="2076721" cy="30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249116" y="6450728"/>
            <a:ext cx="6947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8CC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>
                <a:solidFill>
                  <a:prstClr val="white"/>
                </a:solidFill>
              </a:rPr>
              <a:t>Quantech</a:t>
            </a:r>
            <a:r>
              <a:rPr lang="en-US" sz="700" dirty="0">
                <a:solidFill>
                  <a:prstClr val="white"/>
                </a:solidFill>
              </a:rPr>
              <a:t> is a trademark of Johnson Controls, Inc.</a:t>
            </a:r>
          </a:p>
          <a:p>
            <a:r>
              <a:rPr lang="en-US" sz="700" dirty="0" err="1">
                <a:solidFill>
                  <a:prstClr val="white"/>
                </a:solidFill>
              </a:rPr>
              <a:t>Quantech</a:t>
            </a:r>
            <a:r>
              <a:rPr lang="en-US" sz="700" dirty="0">
                <a:solidFill>
                  <a:prstClr val="white"/>
                </a:solidFill>
              </a:rPr>
              <a:t> products are manufactured as part of the Johnson Controls product portfolio.</a:t>
            </a:r>
          </a:p>
        </p:txBody>
      </p:sp>
    </p:spTree>
    <p:extLst>
      <p:ext uri="{BB962C8B-B14F-4D97-AF65-F5344CB8AC3E}">
        <p14:creationId xmlns:p14="http://schemas.microsoft.com/office/powerpoint/2010/main" val="147833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657" y="2096974"/>
            <a:ext cx="5170714" cy="196339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5F6269"/>
                </a:solidFill>
              </a:rPr>
              <a:t>Same</a:t>
            </a:r>
            <a:r>
              <a:rPr lang="en-US">
                <a:solidFill>
                  <a:srgbClr val="5F6269"/>
                </a:solidFill>
              </a:rPr>
              <a:t> Strength, </a:t>
            </a:r>
            <a:r>
              <a:rPr lang="en-US" b="1">
                <a:solidFill>
                  <a:srgbClr val="5F6269"/>
                </a:solidFill>
              </a:rPr>
              <a:t>Less</a:t>
            </a:r>
            <a:r>
              <a:rPr lang="en-US">
                <a:solidFill>
                  <a:srgbClr val="5F6269"/>
                </a:solidFill>
              </a:rPr>
              <a:t> Metal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5F6269"/>
                </a:solidFill>
              </a:rPr>
              <a:t>Upgraded Thermal Performance with </a:t>
            </a:r>
            <a:r>
              <a:rPr lang="en-US" b="1" i="1">
                <a:solidFill>
                  <a:srgbClr val="5F6269"/>
                </a:solidFill>
              </a:rPr>
              <a:t>continuous</a:t>
            </a:r>
            <a:r>
              <a:rPr lang="en-US" b="1">
                <a:solidFill>
                  <a:srgbClr val="5F6269"/>
                </a:solidFill>
              </a:rPr>
              <a:t> thermal break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5F6269"/>
                </a:solidFill>
              </a:rPr>
              <a:t>Easier</a:t>
            </a:r>
            <a:r>
              <a:rPr lang="en-US">
                <a:solidFill>
                  <a:srgbClr val="5F6269"/>
                </a:solidFill>
              </a:rPr>
              <a:t> multi-piece field assembly</a:t>
            </a:r>
          </a:p>
        </p:txBody>
      </p:sp>
      <p:sp>
        <p:nvSpPr>
          <p:cNvPr id="6" name="Rectangle 5"/>
          <p:cNvSpPr/>
          <p:nvPr/>
        </p:nvSpPr>
        <p:spPr>
          <a:xfrm>
            <a:off x="649212" y="4663345"/>
            <a:ext cx="4174457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Available with structural members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steel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b="1" dirty="0">
                <a:solidFill>
                  <a:schemeClr val="bg1"/>
                </a:solidFill>
              </a:rPr>
              <a:t>stainless steel </a:t>
            </a:r>
            <a:r>
              <a:rPr lang="en-US" sz="2200" dirty="0">
                <a:solidFill>
                  <a:schemeClr val="bg1"/>
                </a:solidFill>
              </a:rPr>
              <a:t>or </a:t>
            </a:r>
            <a:r>
              <a:rPr lang="en-US" sz="2200" b="1" dirty="0">
                <a:solidFill>
                  <a:schemeClr val="bg1"/>
                </a:solidFill>
              </a:rPr>
              <a:t>aluminum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319"/>
            <a:ext cx="3831771" cy="5386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1687286"/>
          </a:xfrm>
          <a:prstGeom prst="rect">
            <a:avLst/>
          </a:prstGeom>
          <a:solidFill>
            <a:srgbClr val="C30E2E"/>
          </a:solidFill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dirty="0"/>
              <a:t>  </a:t>
            </a:r>
            <a:endParaRPr lang="en-US" sz="4000" dirty="0"/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Introducing…our newest casing innovation</a:t>
            </a:r>
          </a:p>
          <a:p>
            <a:pPr algn="ctr" fontAlgn="auto">
              <a:spcAft>
                <a:spcPts val="0"/>
              </a:spcAft>
            </a:pPr>
            <a:r>
              <a:rPr lang="en-US" sz="5400" b="1" dirty="0" smtClean="0">
                <a:solidFill>
                  <a:schemeClr val="bg1"/>
                </a:solidFill>
              </a:rPr>
              <a:t>High </a:t>
            </a:r>
            <a:r>
              <a:rPr lang="en-US" sz="5400" b="1" dirty="0">
                <a:solidFill>
                  <a:schemeClr val="bg1"/>
                </a:solidFill>
              </a:rPr>
              <a:t>Strength Base </a:t>
            </a:r>
            <a:r>
              <a:rPr lang="en-US" sz="5400" b="1" dirty="0" smtClean="0">
                <a:solidFill>
                  <a:schemeClr val="bg1"/>
                </a:solidFill>
              </a:rPr>
              <a:t>(</a:t>
            </a:r>
            <a:r>
              <a:rPr lang="en-US" sz="5400" b="1" dirty="0">
                <a:solidFill>
                  <a:schemeClr val="bg1"/>
                </a:solidFill>
              </a:rPr>
              <a:t>HSB)</a:t>
            </a:r>
            <a:endParaRPr lang="en-US" sz="1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352" t="14471" r="6546"/>
          <a:stretch/>
        </p:blipFill>
        <p:spPr>
          <a:xfrm>
            <a:off x="5748471" y="3290130"/>
            <a:ext cx="6443529" cy="35678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61751" y="2188356"/>
            <a:ext cx="5293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F6269"/>
                </a:solidFill>
              </a:rPr>
              <a:t>up </a:t>
            </a:r>
            <a:r>
              <a:rPr lang="en-US" sz="2000" dirty="0">
                <a:solidFill>
                  <a:srgbClr val="5F6269"/>
                </a:solidFill>
              </a:rPr>
              <a:t>to </a:t>
            </a:r>
            <a:r>
              <a:rPr lang="en-US" sz="2000" b="1" dirty="0">
                <a:solidFill>
                  <a:srgbClr val="5F6269"/>
                </a:solidFill>
              </a:rPr>
              <a:t>17%</a:t>
            </a:r>
            <a:r>
              <a:rPr lang="en-US" sz="2000" dirty="0">
                <a:solidFill>
                  <a:srgbClr val="5F6269"/>
                </a:solidFill>
              </a:rPr>
              <a:t> </a:t>
            </a:r>
            <a:r>
              <a:rPr lang="en-US" sz="2000" dirty="0" smtClean="0">
                <a:solidFill>
                  <a:srgbClr val="5F6269"/>
                </a:solidFill>
              </a:rPr>
              <a:t>increase in </a:t>
            </a:r>
            <a:r>
              <a:rPr lang="en-US" sz="2000" dirty="0">
                <a:solidFill>
                  <a:srgbClr val="5F6269"/>
                </a:solidFill>
              </a:rPr>
              <a:t>moment of </a:t>
            </a:r>
            <a:r>
              <a:rPr lang="en-US" sz="2000" dirty="0" smtClean="0">
                <a:solidFill>
                  <a:srgbClr val="5F6269"/>
                </a:solidFill>
              </a:rPr>
              <a:t>inertia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5F6269"/>
                </a:solidFill>
              </a:rPr>
              <a:t>3</a:t>
            </a:r>
            <a:r>
              <a:rPr lang="en-US" sz="2000" b="1" dirty="0" smtClean="0">
                <a:solidFill>
                  <a:srgbClr val="5F6269"/>
                </a:solidFill>
              </a:rPr>
              <a:t>8</a:t>
            </a:r>
            <a:r>
              <a:rPr lang="en-US" sz="2000" b="1" dirty="0">
                <a:solidFill>
                  <a:srgbClr val="5F6269"/>
                </a:solidFill>
              </a:rPr>
              <a:t>% </a:t>
            </a:r>
            <a:r>
              <a:rPr lang="en-US" sz="2000" dirty="0">
                <a:solidFill>
                  <a:srgbClr val="5F6269"/>
                </a:solidFill>
              </a:rPr>
              <a:t>increase in yield </a:t>
            </a:r>
            <a:r>
              <a:rPr lang="en-US" sz="2000" dirty="0" smtClean="0">
                <a:solidFill>
                  <a:srgbClr val="5F6269"/>
                </a:solidFill>
              </a:rPr>
              <a:t>strength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5F6269"/>
                </a:solidFill>
              </a:rPr>
              <a:t>12.5% </a:t>
            </a:r>
            <a:r>
              <a:rPr lang="en-US" sz="2000" dirty="0">
                <a:solidFill>
                  <a:srgbClr val="5F6269"/>
                </a:solidFill>
              </a:rPr>
              <a:t>increase in ultimate tensile strength</a:t>
            </a:r>
          </a:p>
        </p:txBody>
      </p:sp>
    </p:spTree>
    <p:extLst>
      <p:ext uri="{BB962C8B-B14F-4D97-AF65-F5344CB8AC3E}">
        <p14:creationId xmlns:p14="http://schemas.microsoft.com/office/powerpoint/2010/main" val="18887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antech Page Sepera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153F46387014A919DD92DB468DD2F" ma:contentTypeVersion="2" ma:contentTypeDescription="Create a new document." ma:contentTypeScope="" ma:versionID="c813ab1e1f6715d30929da4420520b9c">
  <xsd:schema xmlns:xsd="http://www.w3.org/2001/XMLSchema" xmlns:xs="http://www.w3.org/2001/XMLSchema" xmlns:p="http://schemas.microsoft.com/office/2006/metadata/properties" xmlns:ns2="83963c51-3723-4026-986a-84cfadd78ecf" targetNamespace="http://schemas.microsoft.com/office/2006/metadata/properties" ma:root="true" ma:fieldsID="fb73c404214e3d84d6a854de4307b2e8" ns2:_="">
    <xsd:import namespace="83963c51-3723-4026-986a-84cfadd78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63c51-3723-4026-986a-84cfadd78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BE9BF7-4901-47A3-949D-6199BD72305A}"/>
</file>

<file path=customXml/itemProps2.xml><?xml version="1.0" encoding="utf-8"?>
<ds:datastoreItem xmlns:ds="http://schemas.openxmlformats.org/officeDocument/2006/customXml" ds:itemID="{E97234CA-AD9C-44DE-8398-CE6EC37B2C71}"/>
</file>

<file path=customXml/itemProps3.xml><?xml version="1.0" encoding="utf-8"?>
<ds:datastoreItem xmlns:ds="http://schemas.openxmlformats.org/officeDocument/2006/customXml" ds:itemID="{957EFB7A-0075-429E-9B8B-1B3403E832F1}"/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59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Quantech Page Seperations</vt:lpstr>
      <vt:lpstr>PowerPoint Presentation</vt:lpstr>
    </vt:vector>
  </TitlesOfParts>
  <Company>Johnson Controls,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Elyn Tyson-McDowell</dc:creator>
  <cp:lastModifiedBy>Robert G Tanner</cp:lastModifiedBy>
  <cp:revision>20</cp:revision>
  <dcterms:created xsi:type="dcterms:W3CDTF">2016-09-12T20:34:42Z</dcterms:created>
  <dcterms:modified xsi:type="dcterms:W3CDTF">2021-03-01T22:31:20Z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e01c0c-f9b3-4dc4-af0b-a82110cc37cd_Enabled">
    <vt:lpwstr>True</vt:lpwstr>
  </property>
  <property fmtid="{D5CDD505-2E9C-101B-9397-08002B2CF9AE}" pid="3" name="MSIP_Label_6be01c0c-f9b3-4dc4-af0b-a82110cc37cd_SiteId">
    <vt:lpwstr>a1f1e214-7ded-45b6-81a1-9e8ae3459641</vt:lpwstr>
  </property>
  <property fmtid="{D5CDD505-2E9C-101B-9397-08002B2CF9AE}" pid="4" name="MSIP_Label_6be01c0c-f9b3-4dc4-af0b-a82110cc37cd_Owner">
    <vt:lpwstr>ctanner@jci.com</vt:lpwstr>
  </property>
  <property fmtid="{D5CDD505-2E9C-101B-9397-08002B2CF9AE}" pid="5" name="MSIP_Label_6be01c0c-f9b3-4dc4-af0b-a82110cc37cd_SetDate">
    <vt:lpwstr>2019-10-19T02:23:00.5552550Z</vt:lpwstr>
  </property>
  <property fmtid="{D5CDD505-2E9C-101B-9397-08002B2CF9AE}" pid="6" name="MSIP_Label_6be01c0c-f9b3-4dc4-af0b-a82110cc37cd_Name">
    <vt:lpwstr>Internal </vt:lpwstr>
  </property>
  <property fmtid="{D5CDD505-2E9C-101B-9397-08002B2CF9AE}" pid="7" name="MSIP_Label_6be01c0c-f9b3-4dc4-af0b-a82110cc37cd_Application">
    <vt:lpwstr>Microsoft Azure Information Protection</vt:lpwstr>
  </property>
  <property fmtid="{D5CDD505-2E9C-101B-9397-08002B2CF9AE}" pid="8" name="MSIP_Label_6be01c0c-f9b3-4dc4-af0b-a82110cc37cd_ActionId">
    <vt:lpwstr>5a9aeed9-3ef3-4a3f-b892-e64571a647c2</vt:lpwstr>
  </property>
  <property fmtid="{D5CDD505-2E9C-101B-9397-08002B2CF9AE}" pid="9" name="MSIP_Label_6be01c0c-f9b3-4dc4-af0b-a82110cc37cd_Extended_MSFT_Method">
    <vt:lpwstr>Automatic</vt:lpwstr>
  </property>
  <property fmtid="{D5CDD505-2E9C-101B-9397-08002B2CF9AE}" pid="10" name="Information Classification">
    <vt:lpwstr>Internal </vt:lpwstr>
  </property>
  <property fmtid="{D5CDD505-2E9C-101B-9397-08002B2CF9AE}" pid="11" name="ContentTypeId">
    <vt:lpwstr>0x010100985153F46387014A919DD92DB468DD2F</vt:lpwstr>
  </property>
</Properties>
</file>